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5" r:id="rId4"/>
    <p:sldId id="267" r:id="rId5"/>
    <p:sldId id="308" r:id="rId6"/>
    <p:sldId id="283" r:id="rId7"/>
    <p:sldId id="258" r:id="rId8"/>
    <p:sldId id="262" r:id="rId9"/>
    <p:sldId id="263" r:id="rId10"/>
    <p:sldId id="261" r:id="rId11"/>
    <p:sldId id="309" r:id="rId12"/>
    <p:sldId id="264" r:id="rId13"/>
    <p:sldId id="284" r:id="rId14"/>
    <p:sldId id="282" r:id="rId15"/>
    <p:sldId id="257" r:id="rId16"/>
    <p:sldId id="310" r:id="rId17"/>
    <p:sldId id="260" r:id="rId18"/>
    <p:sldId id="259" r:id="rId19"/>
    <p:sldId id="281" r:id="rId20"/>
    <p:sldId id="279" r:id="rId21"/>
    <p:sldId id="278" r:id="rId22"/>
    <p:sldId id="277" r:id="rId23"/>
    <p:sldId id="274" r:id="rId24"/>
    <p:sldId id="276" r:id="rId25"/>
    <p:sldId id="275" r:id="rId26"/>
    <p:sldId id="323" r:id="rId27"/>
    <p:sldId id="273" r:id="rId28"/>
    <p:sldId id="322" r:id="rId29"/>
    <p:sldId id="321" r:id="rId30"/>
    <p:sldId id="272" r:id="rId31"/>
    <p:sldId id="271" r:id="rId32"/>
    <p:sldId id="270" r:id="rId33"/>
    <p:sldId id="303" r:id="rId34"/>
    <p:sldId id="269" r:id="rId35"/>
    <p:sldId id="311" r:id="rId36"/>
    <p:sldId id="314" r:id="rId37"/>
    <p:sldId id="315" r:id="rId38"/>
    <p:sldId id="317" r:id="rId39"/>
    <p:sldId id="316" r:id="rId40"/>
    <p:sldId id="312" r:id="rId41"/>
    <p:sldId id="319" r:id="rId42"/>
    <p:sldId id="320" r:id="rId43"/>
    <p:sldId id="285" r:id="rId44"/>
    <p:sldId id="289" r:id="rId45"/>
    <p:sldId id="290" r:id="rId46"/>
    <p:sldId id="291" r:id="rId47"/>
    <p:sldId id="292" r:id="rId48"/>
    <p:sldId id="293" r:id="rId49"/>
    <p:sldId id="294" r:id="rId50"/>
    <p:sldId id="296" r:id="rId51"/>
    <p:sldId id="297" r:id="rId52"/>
    <p:sldId id="298" r:id="rId53"/>
    <p:sldId id="299" r:id="rId54"/>
    <p:sldId id="286" r:id="rId55"/>
    <p:sldId id="338" r:id="rId56"/>
    <p:sldId id="324" r:id="rId57"/>
    <p:sldId id="337" r:id="rId58"/>
    <p:sldId id="336" r:id="rId59"/>
    <p:sldId id="335" r:id="rId60"/>
    <p:sldId id="334" r:id="rId61"/>
    <p:sldId id="333" r:id="rId62"/>
    <p:sldId id="332" r:id="rId63"/>
    <p:sldId id="331" r:id="rId64"/>
    <p:sldId id="330" r:id="rId65"/>
    <p:sldId id="329" r:id="rId66"/>
    <p:sldId id="328" r:id="rId67"/>
    <p:sldId id="327" r:id="rId68"/>
    <p:sldId id="326" r:id="rId69"/>
    <p:sldId id="32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830D-852C-F8CA-4371-5BAD8C62D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F2E41-08DA-10BC-8E2B-A3FAB4D1B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EC465-B2D3-958E-2281-B3C1A963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EFED5-BC1E-43C8-7435-CD66B64D2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9A107-9668-894B-EE70-D257659C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40DF-6A59-A1A1-5F23-D6E741E2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D4591C-5424-5C25-6994-4302D9658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F8384-7A32-2B3A-4365-01E1FB22E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62AE7-85C1-8091-56FC-A0C8F6CC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4298E-C84C-04A4-AB98-E48222F6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59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1FD2EB-BA06-EFC0-C6A1-FD37FADE3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1A371-99C1-0F7F-8F22-4FF9979F5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B037A-8838-37D1-3D2E-AFF92B71F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056DF-43B0-B861-2F07-014355581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2F54A-D35E-13B5-1355-686DE4A3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2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4BB2-2864-E4DB-CE06-0B9C7A7F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90F86-87A5-856F-7AD1-BDB1677D8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CD40-E347-5582-0F61-4B6CBAFB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2EDB5-3381-2BB6-FE3F-491D7153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BF7AE-592C-D281-9E84-91905D81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5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35AF-72F8-1BBA-9CD0-CD163380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6F938-D69E-0F97-C65D-AE4FD0893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8D505-885F-87C1-95E1-788236AE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24B28-E536-C631-BA79-E70057815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80681-BFC9-42BE-E96E-301B26CB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6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0A06-4567-9B0F-A7E4-7061258B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106EB-2DCB-461C-5312-04FC6E3078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85124-B865-E5E3-7421-69A753EA5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43660-9972-0C01-7950-D4F231B8B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2CCD7-75EE-A3EB-2241-7961B78F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077D2-6866-AF0D-7891-D20D7B83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5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C7B7-18F2-084B-D124-1A88B8AF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E9D6-1F63-1333-1903-BD201F1F0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963A7-3591-40E8-62D6-FCB1EDB30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A5CFE-DA7A-0412-27DA-1B1056999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25CD99-9EBC-30F5-8ECF-D7B49C883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B083D3-5602-64D6-0E1C-491818E1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1C8941-3844-5216-3BB5-78B4CCE5E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DF52F0-3E36-9AEA-BF82-AC5055C1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1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C1E1-A143-D6C1-AE8D-20446F38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1DCE6-4B50-50C6-E905-32F5A84A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D6402-23CE-3EA1-D0FE-B65743A4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D7711-21B9-3F89-EAB0-94A1D3AC1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7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45814E-1876-35ED-E165-37CC4473F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97EF8-3F55-2486-245C-1C26736C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11436-442C-F2D4-44C3-65C274F9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7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A926-B02E-9AEB-A103-39ED4D92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B30D0-EFD2-6ECC-81F2-FFF8D1FE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18B733-D4D0-E700-B658-A6CC314427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95ACD1-A3F3-D8FE-777C-99508C9DD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7BF4B-C395-1A60-F714-24CB7F06D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74AF9-EBCC-5328-A6A7-8EB5D904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3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8730-C52F-098B-1B4C-31306918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63030-3097-AAF3-0257-5DF0D5BD4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E1D62-59F3-06EE-C029-19B04ABDF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CB4C0-0291-64BD-AC72-0F9FC884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0EA2A-0C00-829B-B43C-11DC5447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62B3D-6E37-5601-F83D-2C59CABC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4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D6F91-C5D6-A846-1911-4A6BD3CE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50727-FDF9-2C9A-78F0-00C8402BC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B7659-D3EB-3F0C-6B5F-810B38ECB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6EDCF5-C1AD-4B1F-BEA3-516172877922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F0488-9438-7E17-A0D1-91DE79EDC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38E6F-DB89-42A0-0F8B-0219D06D5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3F79B1-7AA7-4091-B9AF-405683FC9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9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lunk.com/Splexicon:Pipelineset" TargetMode="External"/><Relationship Id="rId2" Type="http://schemas.openxmlformats.org/officeDocument/2006/relationships/hyperlink" Target="https://docs.splunk.com/Splexicon:Indexparallelization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ocs.splunk.com/Documentation/Splunk/9.4.0/Indexer/Howindexingwork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1BF22-7CB5-DF12-6E29-C0CE0E1D7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092" y="3291133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Course Objectives </a:t>
            </a:r>
            <a:br>
              <a:rPr lang="en-US" sz="3200" dirty="0"/>
            </a:br>
            <a:r>
              <a:rPr lang="en-US" sz="3200" dirty="0"/>
              <a:t>Module 1 – Splunk Deployment Planning </a:t>
            </a:r>
            <a:br>
              <a:rPr lang="en-US" sz="3200" dirty="0"/>
            </a:br>
            <a:r>
              <a:rPr lang="en-US" sz="3200" dirty="0"/>
              <a:t>▪ Define the responsibilities of a Splunk Architect </a:t>
            </a:r>
            <a:br>
              <a:rPr lang="en-US" sz="3200" dirty="0"/>
            </a:br>
            <a:r>
              <a:rPr lang="en-US" sz="3200" dirty="0"/>
              <a:t>▪ Introduce the Splunk deployment planning process and tools </a:t>
            </a:r>
            <a:br>
              <a:rPr lang="en-US" sz="3200" dirty="0"/>
            </a:br>
            <a:r>
              <a:rPr lang="en-US" sz="3200" dirty="0"/>
              <a:t>▪ Identify the information that is needed for deployment decisions </a:t>
            </a:r>
            <a:br>
              <a:rPr lang="en-US" sz="3200" dirty="0"/>
            </a:br>
            <a:r>
              <a:rPr lang="en-US" sz="3200" dirty="0"/>
              <a:t>▪ Provide lists and resources to aid in collecting requirements</a:t>
            </a:r>
            <a:br>
              <a:rPr lang="en-US" sz="3200" dirty="0"/>
            </a:br>
            <a:r>
              <a:rPr lang="en-US" sz="3200" dirty="0"/>
              <a:t> ▪ Review the network topology for Buttercup Games</a:t>
            </a:r>
          </a:p>
        </p:txBody>
      </p:sp>
    </p:spTree>
    <p:extLst>
      <p:ext uri="{BB962C8B-B14F-4D97-AF65-F5344CB8AC3E}">
        <p14:creationId xmlns:p14="http://schemas.microsoft.com/office/powerpoint/2010/main" val="205875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8E88A-E223-9EE5-9F58-0786D5C4D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D34C-23A5-9F9A-0110-A9F9AD1CB1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5CA75E-30DD-8864-CC61-97F5E07BF6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40E0D-60F4-998F-AA9C-DD86685A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4" y="80495"/>
            <a:ext cx="12117491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54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26804-7411-AEDB-3AA0-6011E2C1A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DBC9-96AC-C6AB-0BBC-262B4FCEF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D7B4B-349E-A04F-147E-1E2B2E5B9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5B4D3-929B-7530-0F91-7F6AD37A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9387"/>
            <a:ext cx="11325997" cy="62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8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F8F83-78C1-E736-B484-9F9E40A0E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A0E0-07E4-A83A-2FDF-CD5CF51F3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B829D-D616-7A4D-51A2-5F808DF1A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52403-63E8-0616-5E7B-4A12BD1D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518706"/>
            <a:ext cx="11488753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4F3EA-9B45-E40D-FAFD-A6840DC71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1E951-053A-5789-9F36-29E698021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1B3F6-36E1-B50D-D225-1AE06B98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461548"/>
            <a:ext cx="11345858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9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E799-6D0E-551C-EDEA-DD9F01D5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6317B-80EB-76B3-2D67-781015B9C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DC401-C52C-F9F5-CCCD-A7943813A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92" y="423443"/>
            <a:ext cx="1104101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9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242FB-380D-B475-E4C6-343301C77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4A688C-3009-6708-D8FC-74351C04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518706"/>
            <a:ext cx="11993649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4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A7AE6-6B36-61C3-A9B9-ABD84FF3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45217-6103-B643-99BD-00867034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86" y="-222433"/>
            <a:ext cx="10879068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19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26BCF-9732-94B7-1253-7E2648C20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89BB-B701-A308-3213-AE39DD1DE1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177E1-07B3-A449-6660-026AD2D773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7236D-80D2-218F-287F-F9DBE2881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51916"/>
            <a:ext cx="12136544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80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6D4F4-2F5B-1377-2EF0-146E548E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DD07-02DF-E9D4-BD49-CBE11BAC28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951C7-6CC0-13FA-D91A-B5C1EB164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E2E75-6770-C72E-5C1D-03EEE294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547285"/>
            <a:ext cx="11336332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56BC2-C803-7F8F-8278-DC2877074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B9FC-85D5-5FC8-4990-7CA175237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02B48-08D2-C884-C574-990F3C6FE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409153"/>
            <a:ext cx="11412543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6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2E940-A919-6F61-5FF2-9C25B2994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126A53-F0AC-22BD-5C13-7555BAA008A6}"/>
              </a:ext>
            </a:extLst>
          </p:cNvPr>
          <p:cNvSpPr txBox="1"/>
          <p:nvPr/>
        </p:nvSpPr>
        <p:spPr>
          <a:xfrm>
            <a:off x="673923" y="380013"/>
            <a:ext cx="10702638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About This Course </a:t>
            </a:r>
          </a:p>
          <a:p>
            <a:r>
              <a:rPr lang="en-US" sz="4000" dirty="0"/>
              <a:t>This course focuses on architects, consultants and administrators responsible for large Splunk Enterprise deployments. Students learn steps and best practices for planning, data collection and sizing for a variety of distributed environments. Workshop-style labs challenge students to make design decisions about an example enterprise deployment.</a:t>
            </a:r>
          </a:p>
        </p:txBody>
      </p:sp>
    </p:spTree>
    <p:extLst>
      <p:ext uri="{BB962C8B-B14F-4D97-AF65-F5344CB8AC3E}">
        <p14:creationId xmlns:p14="http://schemas.microsoft.com/office/powerpoint/2010/main" val="1034287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59436-1912-688D-A1AF-3AA8668B4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81E8-BFA9-864D-7F3E-67472671D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Infrastructure Planning: Resource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3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BE78A-13D6-8BB6-4CB4-CE0FDF13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524B-E974-C97B-4765-FB5806C59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912E4C-648A-2A63-723A-2C228784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580627"/>
            <a:ext cx="10621857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44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26CDC-8C41-5628-BF8D-800A4446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CCCB-CA0B-3FC9-E6F8-6387CC6BC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C33C8-22F4-6300-F8E1-3EAF5058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" y="423443"/>
            <a:ext cx="11231542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1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1561-4CF0-36E5-6D4A-FB40DA923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C76F-D617-75EB-451C-374A4F390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328A0-9820-0DA5-19D3-39DD9BF0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6" y="413916"/>
            <a:ext cx="11479227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71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32572-D930-1F09-ED10-E418067F2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9B2A-2EFF-4E35-47B8-A6E9D3403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06983-A304-783B-050B-AC8785CD3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399627"/>
            <a:ext cx="1198412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25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5BADD-B35B-B28B-CBEE-05687A380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C281-F96B-D177-4856-C6C4C0B84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0D415-150A-2215-E202-A387B0A6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342469"/>
            <a:ext cx="11517332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79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3EA45-34DE-04E4-AFD8-62E2A482B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1F96FC-8BB5-B957-AD3D-ECA8B6E4E8E6}"/>
              </a:ext>
            </a:extLst>
          </p:cNvPr>
          <p:cNvSpPr txBox="1"/>
          <p:nvPr/>
        </p:nvSpPr>
        <p:spPr>
          <a:xfrm>
            <a:off x="320843" y="481263"/>
            <a:ext cx="10523620" cy="511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</a:pPr>
            <a:r>
              <a:rPr lang="en-US" sz="4800" b="1" i="0" u="none" strike="noStrike" dirty="0">
                <a:solidFill>
                  <a:srgbClr val="0C1724"/>
                </a:solidFill>
                <a:effectLst/>
                <a:latin typeface="proxima_nova"/>
              </a:rPr>
              <a:t>Manage pipeline sets for index parallelization</a:t>
            </a:r>
            <a:endParaRPr lang="en-US" sz="4800" b="0" i="0" dirty="0">
              <a:solidFill>
                <a:srgbClr val="2D2D2D"/>
              </a:solidFill>
              <a:effectLst/>
              <a:latin typeface="proxima_nova"/>
            </a:endParaRPr>
          </a:p>
          <a:p>
            <a:pPr algn="l">
              <a:spcAft>
                <a:spcPts val="750"/>
              </a:spcAft>
            </a:pPr>
            <a:r>
              <a:rPr lang="en-US" sz="2800" b="1" i="0" u="none" strike="noStrike" dirty="0">
                <a:solidFill>
                  <a:srgbClr val="2A80B9"/>
                </a:solidFill>
                <a:effectLst/>
                <a:latin typeface="proxima_nova"/>
                <a:hlinkClick r:id="rId2" tooltip="Splexicon:Indexparallelization"/>
              </a:rPr>
              <a:t>Index parallelization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proxima_nova"/>
              </a:rPr>
              <a:t> is a feature that allows an indexer to maintain multiple </a:t>
            </a:r>
            <a:r>
              <a:rPr lang="en-US" sz="2800" b="1" i="0" u="none" strike="noStrike" dirty="0">
                <a:solidFill>
                  <a:srgbClr val="2A80B9"/>
                </a:solidFill>
                <a:effectLst/>
                <a:latin typeface="proxima_nova"/>
                <a:hlinkClick r:id="rId3" tooltip="Splexicon:Pipelineset"/>
              </a:rPr>
              <a:t>pipeline sets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proxima_nova"/>
              </a:rPr>
              <a:t>. A pipeline set handles the processing of data from ingestion of raw data, through event processing, to writing the events to disk. A pipeline set is one instance of the processing pipeline described in </a:t>
            </a:r>
            <a:r>
              <a:rPr lang="en-US" sz="2800" b="0" i="0" u="none" strike="noStrike" dirty="0">
                <a:solidFill>
                  <a:srgbClr val="2A80B9"/>
                </a:solidFill>
                <a:effectLst/>
                <a:latin typeface="proxima_nova"/>
                <a:hlinkClick r:id="rId4"/>
              </a:rPr>
              <a:t>How indexing works.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proxima_nova"/>
              </a:rPr>
              <a:t> It is called a "pipeline set" because it comprises the individual pipelines, such as the parsing pipeline and the indexing pipeline, that together constitute the overall 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3518144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46245-2A08-2F46-E6D2-B8414286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D1175-63A8-C5CD-713C-C584616EB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9728D-115C-5BD2-EEE8-3DC929BB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528232"/>
            <a:ext cx="11279174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80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F0888-1C52-74B6-BCBB-E61976D2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263D-177B-8C7C-2588-6C0019910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1E803-4BBE-3643-0F03-1C35897E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528232"/>
            <a:ext cx="11279174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30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F61FA-DF3B-ED36-5A40-3C8A179F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D6A43-3817-B9CE-B09A-B80A3CD3F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7279B-35E1-2478-7422-84C81509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347322"/>
            <a:ext cx="11550315" cy="628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51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C2AD6-501B-4C79-EAF5-43C35C59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96741-05F1-DC9E-A981-07BE6E6CC3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092" y="3291133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4400" b="1" dirty="0"/>
              <a:t>Course Objectives </a:t>
            </a:r>
            <a:br>
              <a:rPr lang="en-US" sz="3200" dirty="0"/>
            </a:br>
            <a:r>
              <a:rPr lang="en-US" sz="3200" dirty="0"/>
              <a:t>Module 1 – Splunk Deployment Planning </a:t>
            </a:r>
            <a:br>
              <a:rPr lang="en-US" sz="3200" dirty="0"/>
            </a:br>
            <a:r>
              <a:rPr lang="en-US" sz="3200" dirty="0"/>
              <a:t>▪ Define the responsibilities of a Splunk Architect </a:t>
            </a:r>
            <a:br>
              <a:rPr lang="en-US" sz="3200" dirty="0"/>
            </a:br>
            <a:r>
              <a:rPr lang="en-US" sz="3200" dirty="0"/>
              <a:t>▪ Introduce the Splunk deployment planning process and tools </a:t>
            </a:r>
            <a:br>
              <a:rPr lang="en-US" sz="3200" dirty="0"/>
            </a:br>
            <a:r>
              <a:rPr lang="en-US" sz="3200" dirty="0"/>
              <a:t>▪ Identify the information that is needed for deployment decisions </a:t>
            </a:r>
            <a:br>
              <a:rPr lang="en-US" sz="3200" dirty="0"/>
            </a:br>
            <a:r>
              <a:rPr lang="en-US" sz="3200" dirty="0"/>
              <a:t>▪ Provide lists and resources to aid in collecting requirements</a:t>
            </a:r>
            <a:br>
              <a:rPr lang="en-US" sz="3200" dirty="0"/>
            </a:br>
            <a:r>
              <a:rPr lang="en-US" sz="3200" dirty="0"/>
              <a:t> ▪ Review the network topology for Buttercup Games</a:t>
            </a:r>
          </a:p>
        </p:txBody>
      </p:sp>
    </p:spTree>
    <p:extLst>
      <p:ext uri="{BB962C8B-B14F-4D97-AF65-F5344CB8AC3E}">
        <p14:creationId xmlns:p14="http://schemas.microsoft.com/office/powerpoint/2010/main" val="1388665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2C280-E47B-A6AE-21EF-3C68BE1E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7714-015F-6310-F574-9FDD7C662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B3AD5-CF7D-A897-880F-F0BF7610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356759"/>
            <a:ext cx="12012701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92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24692-1E14-8F52-32C8-8414E8541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EB18-B773-D557-6B61-636E5CD75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0E24A-CFC6-04F5-6C3C-CEC9EB8AF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818785"/>
            <a:ext cx="1151733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96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BEAAC-9C6B-FFF6-1CFC-893E89F39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F61F-72B2-3ACC-8059-45E847B50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EAA13-CB8B-C3BF-89B3-4CA4B273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723522"/>
            <a:ext cx="11469701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60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704AB-342C-F0B1-AB6B-16AC13A83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3F51-7EB4-F1BE-60DE-7E24815D8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680" y="-1046409"/>
            <a:ext cx="11160369" cy="5430837"/>
          </a:xfrm>
        </p:spPr>
        <p:txBody>
          <a:bodyPr>
            <a:noAutofit/>
          </a:bodyPr>
          <a:lstStyle/>
          <a:p>
            <a:pPr algn="l"/>
            <a:br>
              <a:rPr lang="en-US" sz="3600" dirty="0"/>
            </a:br>
            <a:r>
              <a:rPr lang="en-US" sz="6600" dirty="0"/>
              <a:t>Module 4: Clustering Overview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6853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F8500-7B59-A18F-2764-7787BB1F6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17CE-D506-B950-4E93-3895A77DD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5D4DA-233F-4F20-4432-18D00AA21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249D29-E008-5AA3-C79D-0D12D2C92270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ADC58-F4E1-8BC2-F36F-F85D24C8A749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</a:t>
            </a:r>
            <a:r>
              <a:rPr lang="en-US" sz="1800" dirty="0" err="1"/>
              <a:t>Clusterin</a:t>
            </a:r>
            <a:r>
              <a:rPr lang="en-US" sz="1800" dirty="0"/>
              <a:t> Overview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ECD84-19F2-8C4D-1884-DA92425F3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6" y="80495"/>
            <a:ext cx="11450648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01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DCEF6-B553-D6A8-6FB1-4E1EDFF46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1ADD-3E94-BF62-25B8-444997B17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FBCFD-9B7D-3EB1-DE7E-416959AD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7C3FDB-53C9-D562-43FA-845675E24551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C2D93-1B03-FDAD-D7B0-7B37E599B2A0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8375D-C00C-92D1-B509-0ACFBD994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9" y="75732"/>
            <a:ext cx="11831701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01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99A84-6F25-6E85-73F9-19BFB7B39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E6-09C5-AC35-3B47-B9B1D7E99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C25C8-9EFA-A100-7293-A5790530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6ABAD7-B0FD-B26F-F404-0613E82B1B7D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4FC889-25BB-FF3C-5C16-7A3262B5D9EC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08C8C5-BB8A-6902-24BD-EFED785B5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6" y="485364"/>
            <a:ext cx="10907647" cy="588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70C49-DDA0-B958-EF85-6483705C0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49" y="56679"/>
            <a:ext cx="1146970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45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590B-F34E-802E-2150-037B4B3A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F809-756A-488D-8A22-839CC4A73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F3438-0B15-E281-1895-9DF4D18B5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AC260-CF23-0E6A-EDFF-D88BC1F8217E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6BF5B8-7421-C6AC-E16D-947592C7F02E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7208E7-E424-6305-0F00-0A7AC682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6" y="485364"/>
            <a:ext cx="10907647" cy="588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2D6527-6D47-6C94-9FD6-10A5EF169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70" y="51916"/>
            <a:ext cx="11526859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32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627BF-45A3-9BD0-9BA3-FF8D021E3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6672B-6F13-A4E4-25A4-5C68AA55A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707CC-3666-D443-7498-FCD6EBE53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635F4-E025-0552-1EF0-73C47DC20F64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519B1-30D7-3B23-45BC-3DC532643C06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A8AE7E-11EC-64EF-BC44-BC3BCB39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6" y="485364"/>
            <a:ext cx="10907647" cy="588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1AE04E-91A0-3772-792E-9DA440645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70" y="85258"/>
            <a:ext cx="11526859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95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BDEC8-9C34-E987-5060-BD8C40C43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6504-FBF5-C790-BD02-616D4381C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655C5-6AFB-32DA-7275-494EFF04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0899C-125C-26FE-199C-97CB96F1CC4D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66387-5383-41F8-0B6D-03743AFCDCFE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47D702-96B8-3D64-091A-7D2FB691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6" y="485364"/>
            <a:ext cx="10907647" cy="588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C06BA-8FA6-D365-F3FB-AB4AB6E2C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6" y="161469"/>
            <a:ext cx="11479227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96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BEF2E-5591-B2C9-4891-136443EDA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1BADE6-96B4-4929-F096-FF3EC65965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DFB782-4596-5BC5-01CC-ABB31BF2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" y="242443"/>
            <a:ext cx="12155596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7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12243-BC5B-1F9F-84A3-E603450D3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6028-4215-481F-7717-8F5A72572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6FF63-AFE0-DDA9-05F7-FF1BCD93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EB871-AAE4-89EE-FC23-BDD76CE74D17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50812-06D9-1C20-3B5A-7CA0AD8CF38C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5E33FD-9E79-BEBB-A779-BE70615D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6" y="485364"/>
            <a:ext cx="10907647" cy="588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A6F62-2CBE-C6E5-5340-32292D13E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39" y="61442"/>
            <a:ext cx="11441122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27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CD579-BCEB-9196-83B0-DDD523969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39B3-CC64-F558-E160-6D600012E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B6D18-0715-F18F-237C-AD718F1EF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4062F6-B64F-7CDD-B5AA-54E94A87247F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B7623-B0CF-2DD8-16C5-80127A7BF413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E679A0-ABA2-35EC-D5CA-B34CF69C9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6" y="485364"/>
            <a:ext cx="10907647" cy="588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73DCE8-A454-1EB3-2624-1EB8A2139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60" y="70969"/>
            <a:ext cx="11498280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05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6D81-E105-5F65-4DD5-3EB0EE63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2432-1C60-916C-23B9-14820EEB8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76ACD-9576-A613-5F2F-36022DCD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85EC5-188A-34E2-D1F3-D249B7EB0027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28157-DEF4-1916-1D89-B114E016099B}"/>
              </a:ext>
            </a:extLst>
          </p:cNvPr>
          <p:cNvSpPr txBox="1"/>
          <p:nvPr/>
        </p:nvSpPr>
        <p:spPr>
          <a:xfrm>
            <a:off x="3048000" y="3053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Module 5: Clustering Overview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AD2BF7-F0D0-FD1E-0129-49498C6F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6" y="485364"/>
            <a:ext cx="10907647" cy="5887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0593BF-B72E-A0A9-2BA5-694035D3C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5" y="56679"/>
            <a:ext cx="11603069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2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88BC7-AA8C-8DC7-27A0-E8D7094F4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0119-FCAB-59E9-B78C-1C3D28AAF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D7262-FE3D-9438-7144-3E375F69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490127"/>
            <a:ext cx="11460174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32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F39BD-40A1-65E1-0866-1EFD668B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16149-17A5-F3A0-7416-18454FE81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5173E-AFF4-B89E-E1CF-65C1423D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F6D10-C30D-A5AC-5135-E880C3EE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" y="390101"/>
            <a:ext cx="12174649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9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4D109-1818-F134-F9F8-E49794061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948E-9FC1-DE3C-8CA0-C08420405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4964E-F053-D185-6BF8-E75C0217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1FAE8-AF1D-FF00-9CF2-DB1E2C626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1" y="385337"/>
            <a:ext cx="11012437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7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4D3C3-5E20-2609-6C9F-2BCFAF59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8D3F-A449-2831-A12C-64647831E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9B78-6392-9B2C-D7F7-DB586D47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FBC07-EBF4-172D-C5D9-F329C8CE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1" y="499653"/>
            <a:ext cx="11736438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41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3EB3B-3F64-72D8-5087-9E6293B17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1EE3-3CEA-9476-9C35-6697A9D4C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EF398-5F73-176E-840A-8D3CC9B0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273A4-4CE7-4883-63C9-5A57CF37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03" y="490127"/>
            <a:ext cx="10707594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5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79F19-1251-FD11-7B4F-5D64378E9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1929-6819-4A37-08A8-CBCA215B7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04F50-1329-75F8-8682-527797B78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FBE010-6135-926F-14FA-D82C2A8C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" y="361522"/>
            <a:ext cx="11803122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23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AEA07-8D37-DD9B-C87D-424F374ED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D42F-2525-2DD8-C072-6958E3298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71C12-0A4C-82B1-103A-1C8845DA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D9446-36EC-A56F-2E6B-7D07C966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3" y="394864"/>
            <a:ext cx="11879333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23BF5-D889-E083-40CA-837B4EDC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A8D23B-CCBA-68A0-3BED-DB5112BB1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DE757-E258-03E5-005D-FA002A81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80495"/>
            <a:ext cx="12127017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63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5C93D-91BB-31E3-B6FF-AE114E00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4FF8-EAC8-4AF0-D437-CBCC95261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85342-49C6-126C-5842-E38B7EC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A1DD8-4879-7F7F-B380-5D88B0B9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8" y="466311"/>
            <a:ext cx="11564964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50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ABB16-D13E-C85B-BA07-01636289F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AA9F-CD71-248B-C95F-DD2436049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FDB33-37CA-A029-371D-50C44DA56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EC6ECE-40FB-D6F6-9521-7433F00DD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8" y="466311"/>
            <a:ext cx="11564964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87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C08E6-A940-EE6F-9D2B-4BA1360E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4D535D-F922-79BA-F5E4-5D4BEB58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562"/>
            <a:ext cx="11936361" cy="56664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EF0FD1-8A02-6004-44A4-33E6844CE48C}"/>
              </a:ext>
            </a:extLst>
          </p:cNvPr>
          <p:cNvSpPr txBox="1"/>
          <p:nvPr/>
        </p:nvSpPr>
        <p:spPr>
          <a:xfrm>
            <a:off x="304800" y="422121"/>
            <a:ext cx="1139483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Splunk Enterprise Deployment Practical Lab </a:t>
            </a:r>
          </a:p>
        </p:txBody>
      </p:sp>
    </p:spTree>
    <p:extLst>
      <p:ext uri="{BB962C8B-B14F-4D97-AF65-F5344CB8AC3E}">
        <p14:creationId xmlns:p14="http://schemas.microsoft.com/office/powerpoint/2010/main" val="1724103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28AC2-7705-7B7E-6FBB-FD1B0B5D8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0FD14C-657C-CDD3-033E-BBC2115DDAAC}"/>
              </a:ext>
            </a:extLst>
          </p:cNvPr>
          <p:cNvSpPr txBox="1"/>
          <p:nvPr/>
        </p:nvSpPr>
        <p:spPr>
          <a:xfrm>
            <a:off x="504092" y="832338"/>
            <a:ext cx="1104313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Phase 1 – Installation </a:t>
            </a:r>
          </a:p>
          <a:p>
            <a:r>
              <a:rPr lang="en-US" sz="3200" dirty="0"/>
              <a:t>Tasks </a:t>
            </a:r>
          </a:p>
          <a:p>
            <a:r>
              <a:rPr lang="en-US" sz="3200" dirty="0"/>
              <a:t>A. Install the Deployment Server / License Master / Monitoring</a:t>
            </a:r>
          </a:p>
          <a:p>
            <a:r>
              <a:rPr lang="en-US" sz="3200" dirty="0"/>
              <a:t>B. Install the forwarders</a:t>
            </a:r>
          </a:p>
          <a:p>
            <a:r>
              <a:rPr lang="en-US" sz="3200" dirty="0"/>
              <a:t>C. Install the Master Node and indexers </a:t>
            </a:r>
          </a:p>
          <a:p>
            <a:r>
              <a:rPr lang="en-US" sz="3200" dirty="0"/>
              <a:t>D. Install the Search Head</a:t>
            </a:r>
          </a:p>
          <a:p>
            <a:r>
              <a:rPr lang="en-US" sz="3200" dirty="0"/>
              <a:t>E. Forward internal logs to the Indexers </a:t>
            </a:r>
          </a:p>
          <a:p>
            <a:r>
              <a:rPr lang="en-US" sz="3200" dirty="0"/>
              <a:t>F. Configure the Monitoring Console</a:t>
            </a:r>
          </a:p>
        </p:txBody>
      </p:sp>
    </p:spTree>
    <p:extLst>
      <p:ext uri="{BB962C8B-B14F-4D97-AF65-F5344CB8AC3E}">
        <p14:creationId xmlns:p14="http://schemas.microsoft.com/office/powerpoint/2010/main" val="1199837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EF343-C26D-0A9F-15C0-6B5C87EF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CF9A-FA5B-D7FC-7252-4ED6AC6D1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DAC39-B85F-D868-ED0D-72249AC8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BCDC41-4724-0126-F3A7-F73B3167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932"/>
            <a:ext cx="12192000" cy="52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59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5C20A-3DC8-99CE-1DF1-9354C22B3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6FC3-3F85-B11F-6C8C-0DCA37F15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01324-E8EF-758C-575A-0BCB9BFEF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1A97A-5BEA-B0AF-3D44-DA087D1D1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234"/>
            <a:ext cx="12192000" cy="61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53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69EA4-07F5-5BAE-6362-67A3990E8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770F-D89B-36A0-FC59-9F9D81667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4FD96-52E1-77EF-DBD1-089CE517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A2677-D134-A379-8930-33077414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000"/>
            <a:ext cx="12192000" cy="6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47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A8E55-6CD1-03BA-0EB8-7DB6DB76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1501-CB5B-426F-C1B1-3FD3CD5DC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993F0-3CF4-6733-A564-D2018D70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03DD2C-DD7E-003E-3785-A4FC800A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174"/>
            <a:ext cx="12192000" cy="61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31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42E8-3C3C-4F70-15B2-5CC6525D1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A7B1-F8F4-A522-C91B-E4B07F067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A5672-C70D-5979-8083-5E07E07F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B20BB-E48E-B234-D4DC-7A748A984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568"/>
            <a:ext cx="12192000" cy="64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524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3F2C6-A555-FA86-47BC-A0FEFB908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ADDE-C930-F8F1-25D1-9B7691BE9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2E579-9AA4-E32B-6F82-64CB50AE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CA92E-9C44-23B1-6246-8315E5C76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82"/>
            <a:ext cx="12192000" cy="67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2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EC3CA-8B4E-F64F-10F0-04E1A4428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54E19E-999D-4B82-E04D-F3927279E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6230F-BC3F-54BA-3FB8-3687F0CB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4" y="337706"/>
            <a:ext cx="1136491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25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59F60-8E89-42A1-B073-578591882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1F189-F735-467D-BF0B-F1F719FC1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0F7E8-887D-3CE5-F2AF-3B13BAE8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96BC0-7048-E0C0-CD31-A365FDA2A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3038"/>
            <a:ext cx="12192000" cy="621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26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EC46-3E0E-BF91-1F0A-5953BA4DF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D41B-9594-B054-CA82-15D39DC76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22BA8-AC6C-D479-1DC8-A80E9DCA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B115A-9A2C-4E4C-257E-40D796CB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146"/>
            <a:ext cx="12192000" cy="61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4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EAFA6-71F6-F115-9446-0469A5567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5140-CC60-F27C-3D51-A88E5A79D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21830-10F6-EF95-469C-7EDB5398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4186D-FEA3-8166-447C-4B4E7542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043"/>
            <a:ext cx="12192000" cy="613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35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6EB7C-D4BC-E7A5-438B-5C4BB3E87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FD93-BE46-5C37-9FA9-3FE9A1131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4F987-E44D-F9E8-1023-41EEB2CE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2C04BE-928E-C435-DFB7-E9D953C1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094"/>
            <a:ext cx="12192000" cy="61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12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3D864-86C0-C45C-9C7D-B5356A4FF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6FD5-F3BE-4918-79B0-0CB514E1C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0A436-D65D-F027-E3B6-F3BF8D29F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4F48D-6DA2-12FD-8C56-ABE3B1FA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894"/>
            <a:ext cx="12192000" cy="617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79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BA441-2D05-FF4E-7670-4E1AFD94E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14F9E-0EBB-F394-3479-3D8A38EE3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386FF-6440-6719-688D-4FE72F45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FE00DB-ECBA-F062-2AF9-8B39A705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068"/>
            <a:ext cx="12192000" cy="59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10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F7FD4-8300-135E-5A2D-45B7B24AF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FDA1-E54D-D7A3-EC04-A89345077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BC379-90BB-B723-BFAE-4CC5594B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3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375D3-1CA2-AB4C-66DC-62F81DFE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0D421-C91C-D1B1-7DBC-1C8B31B51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7B5D9-6925-631C-CE41-61686B73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43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D70BC-77D9-24E0-A561-8C135CFB1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4DF1-0642-1735-4902-66B7B705B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FFF00-23DF-9BFC-CDE5-40E292EC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92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E58C0-F622-387B-D342-B6BD58482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2E14-3EEE-C1C7-3BEA-1C04FE84E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293813"/>
            <a:ext cx="10229850" cy="2387600"/>
          </a:xfrm>
        </p:spPr>
        <p:txBody>
          <a:bodyPr/>
          <a:lstStyle/>
          <a:p>
            <a:r>
              <a:rPr lang="en-US" sz="6000" dirty="0"/>
              <a:t>Module 2: Project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745B2-6CDF-1CF3-D10B-C6E2FDD2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494890"/>
            <a:ext cx="11850754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5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EEF0F-EC80-7316-EEB6-43807F04C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8111-0A95-4C77-47CB-8BDD84A12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7437B-876B-36C3-22F9-6EEFFCE18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09F6C-5A4A-EE72-CCF1-829621680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371048"/>
            <a:ext cx="12003175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C93F6-DC2B-53AA-F828-D3523AA4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1FE51-8650-A5D0-7635-86DF4F4255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A9C959-96E0-C661-1ED8-46DD7FF38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7BBDC-0151-E8ED-6833-04BB30558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137653"/>
            <a:ext cx="11993649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7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2E3A1-10D1-AA20-4591-8B5652D76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3BD0-F065-6838-DE63-7E1BC8F12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5CDF8-4890-8F72-6342-ABE89DF3E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2C1D6-9119-02A8-3BDD-E698F787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371048"/>
            <a:ext cx="11393490" cy="6115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09C5-CF65-5BB3-41D4-01FF71ADA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3" y="123363"/>
            <a:ext cx="12031754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75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28876</TotalTime>
  <Words>661</Words>
  <Application>Microsoft Office PowerPoint</Application>
  <PresentationFormat>Widescreen</PresentationFormat>
  <Paragraphs>82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Aptos</vt:lpstr>
      <vt:lpstr>Aptos Display</vt:lpstr>
      <vt:lpstr>Arial</vt:lpstr>
      <vt:lpstr>proxima_nova</vt:lpstr>
      <vt:lpstr>Office Theme</vt:lpstr>
      <vt:lpstr>Course Objectives  Module 1 – Splunk Deployment Planning  ▪ Define the responsibilities of a Splunk Architect  ▪ Introduce the Splunk deployment planning process and tools  ▪ Identify the information that is needed for deployment decisions  ▪ Provide lists and resources to aid in collecting requirements  ▪ Review the network topology for Buttercup Games</vt:lpstr>
      <vt:lpstr>PowerPoint Presentation</vt:lpstr>
      <vt:lpstr>Course Objectives  Module 1 – Splunk Deployment Planning  ▪ Define the responsibilities of a Splunk Architect  ▪ Introduce the Splunk deployment planning process and tools  ▪ Identify the information that is needed for deployment decisions  ▪ Provide lists and resources to aid in collecting requirements  ▪ Review the network topology for Buttercup Games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2: Project Requirements</vt:lpstr>
      <vt:lpstr>Module 2: Project Requirements</vt:lpstr>
      <vt:lpstr>PowerPoint Presentation</vt:lpstr>
      <vt:lpstr>PowerPoint Presentation</vt:lpstr>
      <vt:lpstr>PowerPoint Presentation</vt:lpstr>
      <vt:lpstr>PowerPoint Presentation</vt:lpstr>
      <vt:lpstr>Module 2: Project Requirements</vt:lpstr>
      <vt:lpstr>Module 2: Infrastructure Planning: Resource Planning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PowerPoint Presentation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 Module 4: Clustering Overview 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PowerPoint Presentation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PowerPoint Presentation</vt:lpstr>
      <vt:lpstr>PowerPoint Presentation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  <vt:lpstr>Module 2: Project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Eugenia Korankye</dc:creator>
  <cp:lastModifiedBy>Eugenia Korankye</cp:lastModifiedBy>
  <cp:revision>11</cp:revision>
  <dcterms:created xsi:type="dcterms:W3CDTF">2024-12-24T03:07:01Z</dcterms:created>
  <dcterms:modified xsi:type="dcterms:W3CDTF">2025-03-02T18:46:53Z</dcterms:modified>
</cp:coreProperties>
</file>